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8"/>
  </p:notesMasterIdLst>
  <p:sldIdLst>
    <p:sldId id="256" r:id="rId3"/>
    <p:sldId id="264" r:id="rId4"/>
    <p:sldId id="259" r:id="rId5"/>
    <p:sldId id="257" r:id="rId6"/>
    <p:sldId id="278" r:id="rId7"/>
    <p:sldId id="276" r:id="rId8"/>
    <p:sldId id="280" r:id="rId9"/>
    <p:sldId id="275" r:id="rId10"/>
    <p:sldId id="265" r:id="rId11"/>
    <p:sldId id="258" r:id="rId12"/>
    <p:sldId id="291" r:id="rId13"/>
    <p:sldId id="292" r:id="rId14"/>
    <p:sldId id="293" r:id="rId15"/>
    <p:sldId id="277" r:id="rId16"/>
    <p:sldId id="260" r:id="rId17"/>
    <p:sldId id="273" r:id="rId19"/>
    <p:sldId id="270" r:id="rId20"/>
    <p:sldId id="271" r:id="rId2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3635"/>
    <a:srgbClr val="9EFF29"/>
    <a:srgbClr val="C80064"/>
    <a:srgbClr val="C33A1F"/>
    <a:srgbClr val="FF2549"/>
    <a:srgbClr val="007033"/>
    <a:srgbClr val="D6370C"/>
    <a:srgbClr val="1D3A00"/>
    <a:srgbClr val="FF85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9" d="100"/>
          <a:sy n="129" d="100"/>
        </p:scale>
        <p:origin x="-348" y="-666"/>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58645" y="1762433"/>
            <a:ext cx="7779775" cy="1681312"/>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smtClean="0"/>
            </a:br>
            <a:r>
              <a:rPr lang="en-US" dirty="0" smtClean="0"/>
              <a:t>Master </a:t>
            </a:r>
            <a:r>
              <a:rPr lang="en-US" dirty="0"/>
              <a:t>title style</a:t>
            </a:r>
            <a:endParaRPr lang="en-US" dirty="0"/>
          </a:p>
        </p:txBody>
      </p:sp>
      <p:sp>
        <p:nvSpPr>
          <p:cNvPr id="3" name="Subtitle 2"/>
          <p:cNvSpPr>
            <a:spLocks noGrp="1"/>
          </p:cNvSpPr>
          <p:nvPr>
            <p:ph type="subTitle" idx="1"/>
          </p:nvPr>
        </p:nvSpPr>
        <p:spPr>
          <a:xfrm>
            <a:off x="951271" y="3775583"/>
            <a:ext cx="7779774" cy="678426"/>
          </a:xfrm>
        </p:spPr>
        <p:txBody>
          <a:bodyPr>
            <a:normAutofit/>
          </a:bodyPr>
          <a:lstStyle>
            <a:lvl1pPr marL="0" indent="0" algn="r">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r>
              <a:rPr lang="en-US" dirty="0" smtClean="0"/>
              <a:t>Master </a:t>
            </a:r>
            <a:r>
              <a:rPr lang="en-US" dirty="0"/>
              <a:t>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pic>
        <p:nvPicPr>
          <p:cNvPr id="7" name="Picture 6" descr="E:\websites\free-power-point-templates\2012\logos.png"/>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2449" y="239086"/>
            <a:ext cx="8259098" cy="763526"/>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endParaRPr lang="en-US" dirty="0"/>
          </a:p>
        </p:txBody>
      </p:sp>
      <p:sp>
        <p:nvSpPr>
          <p:cNvPr id="3" name="Content Placeholder 2"/>
          <p:cNvSpPr>
            <a:spLocks noGrp="1"/>
          </p:cNvSpPr>
          <p:nvPr>
            <p:ph idx="1"/>
          </p:nvPr>
        </p:nvSpPr>
        <p:spPr>
          <a:xfrm>
            <a:off x="463714" y="1305232"/>
            <a:ext cx="8246070" cy="3473242"/>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0066" y="406537"/>
            <a:ext cx="6908487" cy="725349"/>
          </a:xfrm>
        </p:spPr>
        <p:txBody>
          <a:bodyPr>
            <a:normAutofit/>
          </a:bodyPr>
          <a:lstStyle>
            <a:lvl1pPr algn="l">
              <a:defRPr sz="3600">
                <a:solidFill>
                  <a:schemeClr val="bg2">
                    <a:lumMod val="10000"/>
                  </a:schemeClr>
                </a:solidFill>
                <a:effectLst>
                  <a:outerShdw blurRad="50800" dist="38100" dir="2700000" algn="tl" rotWithShape="0">
                    <a:prstClr val="black">
                      <a:alpha val="40000"/>
                    </a:prstClr>
                  </a:outerShdw>
                </a:effectLst>
              </a:defRPr>
            </a:lvl1pPr>
          </a:lstStyle>
          <a:p>
            <a:r>
              <a:rPr lang="en-US" dirty="0"/>
              <a:t>Click to edit Master title style</a:t>
            </a:r>
            <a:endParaRPr lang="en-US" dirty="0"/>
          </a:p>
        </p:txBody>
      </p:sp>
      <p:sp>
        <p:nvSpPr>
          <p:cNvPr id="3" name="Content Placeholder 2"/>
          <p:cNvSpPr>
            <a:spLocks noGrp="1"/>
          </p:cNvSpPr>
          <p:nvPr>
            <p:ph idx="1"/>
          </p:nvPr>
        </p:nvSpPr>
        <p:spPr>
          <a:xfrm>
            <a:off x="457199" y="1143000"/>
            <a:ext cx="6931743" cy="3545497"/>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8" y="234775"/>
            <a:ext cx="8093365" cy="763525"/>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endParaRPr lang="en-US" dirty="0"/>
          </a:p>
        </p:txBody>
      </p:sp>
      <p:sp>
        <p:nvSpPr>
          <p:cNvPr id="3" name="Text Placeholder 2"/>
          <p:cNvSpPr>
            <a:spLocks noGrp="1"/>
          </p:cNvSpPr>
          <p:nvPr>
            <p:ph type="body" idx="1"/>
          </p:nvPr>
        </p:nvSpPr>
        <p:spPr>
          <a:xfrm>
            <a:off x="522131" y="1559643"/>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522131" y="2032040"/>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4557252" y="1559643"/>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4557252" y="2032040"/>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4.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fld>
            <a:endParaRPr lang="en-US"/>
          </a:p>
        </p:txBody>
      </p:sp>
      <p:sp>
        <p:nvSpPr>
          <p:cNvPr id="7" name="TextBox 6"/>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endParaRPr lang="en-US" sz="1400" dirty="0">
              <a:solidFill>
                <a:schemeClr val="bg1">
                  <a:lumMod val="65000"/>
                </a:schemeClr>
              </a:solidFill>
            </a:endParaRPr>
          </a:p>
          <a:p>
            <a:r>
              <a:rPr lang="en-US" sz="1400" dirty="0">
                <a:solidFill>
                  <a:schemeClr val="bg1">
                    <a:lumMod val="65000"/>
                  </a:schemeClr>
                </a:solidFill>
              </a:rPr>
              <a:t>www.free-power-point-templates.com</a:t>
            </a:r>
            <a:endParaRPr lang="en-US" sz="1400" dirty="0">
              <a:solidFill>
                <a:schemeClr val="bg1">
                  <a:lumMod val="65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p14:dur="500">
        <p:fade/>
      </p:transition>
    </mc:Choice>
    <mc:Fallback>
      <p:transition>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3.wmf"/><Relationship Id="rId1"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5.png"/><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370" y="1729659"/>
            <a:ext cx="7086599" cy="1563324"/>
          </a:xfrm>
        </p:spPr>
        <p:txBody>
          <a:bodyPr>
            <a:normAutofit/>
          </a:bodyPr>
          <a:lstStyle/>
          <a:p>
            <a:r>
              <a:rPr lang="en-IN" altLang="en-US" sz="4400" dirty="0"/>
              <a:t>DEV HACK 2020</a:t>
            </a:r>
            <a:endParaRPr lang="en-IN" altLang="en-US" sz="4400" dirty="0"/>
          </a:p>
        </p:txBody>
      </p:sp>
      <p:pic>
        <p:nvPicPr>
          <p:cNvPr id="5" name="Picture 4"/>
          <p:cNvPicPr>
            <a:picLocks noChangeAspect="1"/>
          </p:cNvPicPr>
          <p:nvPr/>
        </p:nvPicPr>
        <p:blipFill>
          <a:blip r:embed="rId1"/>
          <a:stretch>
            <a:fillRect/>
          </a:stretch>
        </p:blipFill>
        <p:spPr>
          <a:xfrm>
            <a:off x="8418195" y="-1905"/>
            <a:ext cx="730885" cy="552450"/>
          </a:xfrm>
          <a:prstGeom prst="rect">
            <a:avLst/>
          </a:prstGeom>
        </p:spPr>
      </p:pic>
      <p:pic>
        <p:nvPicPr>
          <p:cNvPr id="6" name="Picture 5"/>
          <p:cNvPicPr>
            <a:picLocks noChangeAspect="1"/>
          </p:cNvPicPr>
          <p:nvPr/>
        </p:nvPicPr>
        <p:blipFill>
          <a:blip r:embed="rId2"/>
          <a:stretch>
            <a:fillRect/>
          </a:stretch>
        </p:blipFill>
        <p:spPr>
          <a:xfrm>
            <a:off x="8255" y="-1905"/>
            <a:ext cx="2746375" cy="3752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13"/>
          <p:cNvSpPr txBox="1"/>
          <p:nvPr/>
        </p:nvSpPr>
        <p:spPr>
          <a:xfrm>
            <a:off x="6216650" y="528320"/>
            <a:ext cx="2604770" cy="368300"/>
          </a:xfrm>
          <a:prstGeom prst="rect">
            <a:avLst/>
          </a:prstGeom>
          <a:noFill/>
        </p:spPr>
        <p:txBody>
          <a:bodyPr wrap="square" rtlCol="0">
            <a:spAutoFit/>
          </a:bodyPr>
          <a:p>
            <a:r>
              <a:rPr lang="en-IN" altLang="en-US">
                <a:sym typeface="+mn-ea"/>
              </a:rPr>
              <a:t>User Information</a:t>
            </a:r>
            <a:endParaRPr lang="en-IN" altLang="en-US"/>
          </a:p>
        </p:txBody>
      </p:sp>
      <p:pic>
        <p:nvPicPr>
          <p:cNvPr id="17" name="Content Placeholder 16"/>
          <p:cNvPicPr>
            <a:picLocks noChangeAspect="1"/>
          </p:cNvPicPr>
          <p:nvPr>
            <p:ph sz="half" idx="2"/>
          </p:nvPr>
        </p:nvPicPr>
        <p:blipFill>
          <a:blip r:embed="rId1"/>
          <a:stretch>
            <a:fillRect/>
          </a:stretch>
        </p:blipFill>
        <p:spPr>
          <a:xfrm>
            <a:off x="3656965" y="2317115"/>
            <a:ext cx="5438775" cy="2828925"/>
          </a:xfrm>
          <a:prstGeom prst="rect">
            <a:avLst/>
          </a:prstGeom>
        </p:spPr>
      </p:pic>
      <p:sp>
        <p:nvSpPr>
          <p:cNvPr id="21" name="Text Box 20"/>
          <p:cNvSpPr txBox="1"/>
          <p:nvPr/>
        </p:nvSpPr>
        <p:spPr>
          <a:xfrm>
            <a:off x="455295" y="3381375"/>
            <a:ext cx="2715895" cy="368300"/>
          </a:xfrm>
          <a:prstGeom prst="rect">
            <a:avLst/>
          </a:prstGeom>
          <a:noFill/>
        </p:spPr>
        <p:txBody>
          <a:bodyPr wrap="square" rtlCol="0">
            <a:spAutoFit/>
          </a:bodyPr>
          <a:p>
            <a:r>
              <a:rPr lang="en-IN" altLang="en-US"/>
              <a:t>Confirmation upon arrival</a:t>
            </a:r>
            <a:endParaRPr lang="en-IN" altLang="en-US"/>
          </a:p>
        </p:txBody>
      </p:sp>
      <p:pic>
        <p:nvPicPr>
          <p:cNvPr id="3" name="Picture 2"/>
          <p:cNvPicPr>
            <a:picLocks noChangeAspect="1"/>
          </p:cNvPicPr>
          <p:nvPr/>
        </p:nvPicPr>
        <p:blipFill>
          <a:blip r:embed="rId2"/>
          <a:stretch>
            <a:fillRect/>
          </a:stretch>
        </p:blipFill>
        <p:spPr>
          <a:xfrm>
            <a:off x="-33020" y="12700"/>
            <a:ext cx="6015990" cy="24047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normAutofit fontScale="90000"/>
          </a:bodyPr>
          <a:p>
            <a:pPr algn="r"/>
            <a:r>
              <a:rPr lang="en-IN" altLang="en-US" dirty="0">
                <a:solidFill>
                  <a:schemeClr val="bg1"/>
                </a:solidFill>
              </a:rPr>
              <a:t>SOLUTION</a:t>
            </a:r>
            <a:br>
              <a:rPr lang="en-IN" altLang="en-US" dirty="0">
                <a:solidFill>
                  <a:schemeClr val="bg1"/>
                </a:solidFill>
              </a:rPr>
            </a:br>
            <a:r>
              <a:rPr lang="en-IN" altLang="en-US" dirty="0">
                <a:solidFill>
                  <a:schemeClr val="bg1"/>
                </a:solidFill>
              </a:rPr>
              <a:t>(b)PROMOTE CARPOOLING</a:t>
            </a:r>
            <a:endParaRPr lang="en-IN" altLang="en-US" dirty="0">
              <a:solidFill>
                <a:schemeClr val="bg1"/>
              </a:solidFill>
            </a:endParaRPr>
          </a:p>
        </p:txBody>
      </p:sp>
      <p:sp>
        <p:nvSpPr>
          <p:cNvPr id="7" name="Text Box 6"/>
          <p:cNvSpPr txBox="1"/>
          <p:nvPr/>
        </p:nvSpPr>
        <p:spPr>
          <a:xfrm>
            <a:off x="219075" y="1345565"/>
            <a:ext cx="8467725" cy="2861310"/>
          </a:xfrm>
          <a:prstGeom prst="rect">
            <a:avLst/>
          </a:prstGeom>
          <a:noFill/>
        </p:spPr>
        <p:txBody>
          <a:bodyPr wrap="square" rtlCol="0" anchor="t">
            <a:spAutoFit/>
          </a:bodyPr>
          <a:p>
            <a:pPr marL="285750" indent="-285750">
              <a:buFont typeface="Arial" panose="020B0604020202020204" pitchFamily="34" charset="0"/>
              <a:buChar char="•"/>
            </a:pPr>
            <a:r>
              <a:rPr lang="en-IN" altLang="en-US">
                <a:sym typeface="+mn-ea"/>
              </a:rPr>
              <a:t>Target audience- </a:t>
            </a:r>
            <a:r>
              <a:rPr lang="en-IN" altLang="en-US" b="1">
                <a:sym typeface="+mn-ea"/>
              </a:rPr>
              <a:t>middle class people</a:t>
            </a:r>
            <a:r>
              <a:rPr lang="en-IN" altLang="en-US">
                <a:sym typeface="+mn-ea"/>
              </a:rPr>
              <a:t> who can easily avail the app.</a:t>
            </a:r>
            <a:endParaRPr lang="en-IN" altLang="en-US" dirty="0">
              <a:sym typeface="+mn-ea"/>
            </a:endParaRPr>
          </a:p>
          <a:p>
            <a:pPr marL="285750" indent="-285750">
              <a:buFont typeface="Arial" panose="020B0604020202020204" pitchFamily="34" charset="0"/>
              <a:buChar char="•"/>
            </a:pPr>
            <a:r>
              <a:rPr lang="en-IN" altLang="en-US" dirty="0">
                <a:sym typeface="+mn-ea"/>
              </a:rPr>
              <a:t>Technology Used- </a:t>
            </a:r>
            <a:r>
              <a:rPr dirty="0">
                <a:sym typeface="+mn-ea"/>
              </a:rPr>
              <a:t>An open source </a:t>
            </a:r>
            <a:r>
              <a:rPr b="1" dirty="0">
                <a:sym typeface="+mn-ea"/>
              </a:rPr>
              <a:t>android application</a:t>
            </a:r>
            <a:r>
              <a:rPr dirty="0">
                <a:sym typeface="+mn-ea"/>
              </a:rPr>
              <a:t> which helps people in offering/selecting rides to destination. This app allows users to register using email id and login</a:t>
            </a:r>
            <a:r>
              <a:rPr lang="en-IN" dirty="0">
                <a:sym typeface="+mn-ea"/>
              </a:rPr>
              <a:t>.</a:t>
            </a:r>
            <a:endParaRPr lang="en-IN" dirty="0">
              <a:sym typeface="+mn-ea"/>
            </a:endParaRPr>
          </a:p>
          <a:p>
            <a:pPr marL="285750" indent="-285750">
              <a:buFont typeface="Arial" panose="020B0604020202020204" pitchFamily="34" charset="0"/>
              <a:buChar char="•"/>
            </a:pPr>
            <a:r>
              <a:rPr lang="en-IN" dirty="0">
                <a:sym typeface="+mn-ea"/>
              </a:rPr>
              <a:t> It provides users with mainly three options</a:t>
            </a:r>
            <a:endParaRPr lang="en-IN" dirty="0">
              <a:sym typeface="+mn-ea"/>
            </a:endParaRPr>
          </a:p>
          <a:p>
            <a:pPr marL="742950" lvl="1" indent="-285750">
              <a:buFont typeface="Arial" panose="020B0604020202020204" pitchFamily="34" charset="0"/>
              <a:buChar char="•"/>
            </a:pPr>
            <a:r>
              <a:rPr lang="en-IN" b="1" dirty="0">
                <a:sym typeface="+mn-ea"/>
              </a:rPr>
              <a:t>Update Profile</a:t>
            </a:r>
            <a:r>
              <a:rPr lang="en-IN" dirty="0">
                <a:sym typeface="+mn-ea"/>
              </a:rPr>
              <a:t>- allows users to update their personal information</a:t>
            </a:r>
            <a:endParaRPr lang="en-IN" dirty="0">
              <a:sym typeface="+mn-ea"/>
            </a:endParaRPr>
          </a:p>
          <a:p>
            <a:pPr marL="742950" lvl="1" indent="-285750">
              <a:buFont typeface="Arial" panose="020B0604020202020204" pitchFamily="34" charset="0"/>
              <a:buChar char="•"/>
            </a:pPr>
            <a:r>
              <a:rPr lang="en-IN" b="1" dirty="0">
                <a:sym typeface="+mn-ea"/>
              </a:rPr>
              <a:t>Offer Rides</a:t>
            </a:r>
            <a:r>
              <a:rPr lang="en-IN" dirty="0">
                <a:sym typeface="+mn-ea"/>
              </a:rPr>
              <a:t>- help users in offering rides to particular destination</a:t>
            </a:r>
            <a:endParaRPr lang="en-IN" dirty="0">
              <a:sym typeface="+mn-ea"/>
            </a:endParaRPr>
          </a:p>
          <a:p>
            <a:pPr marL="742950" lvl="1" indent="-285750">
              <a:buFont typeface="Arial" panose="020B0604020202020204" pitchFamily="34" charset="0"/>
              <a:buChar char="•"/>
            </a:pPr>
            <a:r>
              <a:rPr lang="en-IN" b="1" dirty="0">
                <a:sym typeface="+mn-ea"/>
              </a:rPr>
              <a:t>Search Rides</a:t>
            </a:r>
            <a:r>
              <a:rPr lang="en-IN" dirty="0">
                <a:sym typeface="+mn-ea"/>
              </a:rPr>
              <a:t>- allows user to search for any rides to particular destination, book specific rides. </a:t>
            </a:r>
            <a:endParaRPr lang="en-IN" dirty="0">
              <a:sym typeface="+mn-ea"/>
            </a:endParaRPr>
          </a:p>
          <a:p>
            <a:pPr marL="742950" lvl="1" indent="-285750">
              <a:buFont typeface="Arial" panose="020B0604020202020204" pitchFamily="34" charset="0"/>
              <a:buChar char="•"/>
            </a:pPr>
            <a:endParaRPr lang="en-IN" dirty="0">
              <a:sym typeface="+mn-ea"/>
            </a:endParaRPr>
          </a:p>
        </p:txBody>
      </p:sp>
      <p:sp>
        <p:nvSpPr>
          <p:cNvPr id="8" name="Text Box 7"/>
          <p:cNvSpPr txBox="1"/>
          <p:nvPr/>
        </p:nvSpPr>
        <p:spPr>
          <a:xfrm>
            <a:off x="457200" y="3857625"/>
            <a:ext cx="8467725" cy="368300"/>
          </a:xfrm>
          <a:prstGeom prst="rect">
            <a:avLst/>
          </a:prstGeom>
          <a:noFill/>
        </p:spPr>
        <p:txBody>
          <a:bodyPr wrap="square" rtlCol="0" anchor="t">
            <a:spAutoFit/>
          </a:bodyPr>
          <a:p>
            <a:pPr indent="0">
              <a:buNone/>
            </a:pPr>
            <a:r>
              <a:rPr lang="en-IN" dirty="0">
                <a:sym typeface="+mn-ea"/>
              </a:rPr>
              <a:t>The following snapshots of our app </a:t>
            </a:r>
            <a:r>
              <a:rPr lang="en-IN" b="1" dirty="0">
                <a:sym typeface="+mn-ea"/>
              </a:rPr>
              <a:t>RIDESHARE</a:t>
            </a:r>
            <a:r>
              <a:rPr lang="en-IN" dirty="0">
                <a:sym typeface="+mn-ea"/>
              </a:rPr>
              <a:t> will make the working more clearer-</a:t>
            </a:r>
            <a:r>
              <a:rPr dirty="0">
                <a:sym typeface="+mn-ea"/>
              </a:rPr>
              <a:t> </a:t>
            </a:r>
            <a:endParaRPr lang="en-IN" dirty="0">
              <a:sym typeface="+mn-ea"/>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154305" y="1200150"/>
            <a:ext cx="1877695" cy="3394710"/>
          </a:xfrm>
          <a:prstGeom prst="rect">
            <a:avLst/>
          </a:prstGeom>
        </p:spPr>
      </p:pic>
      <p:sp>
        <p:nvSpPr>
          <p:cNvPr id="7" name="Title 1"/>
          <p:cNvSpPr>
            <a:spLocks noGrp="1"/>
          </p:cNvSpPr>
          <p:nvPr/>
        </p:nvSpPr>
        <p:spPr>
          <a:xfrm>
            <a:off x="682479" y="103196"/>
            <a:ext cx="8259098" cy="763526"/>
          </a:xfrm>
          <a:prstGeom prst="rect">
            <a:avLst/>
          </a:prstGeom>
        </p:spPr>
        <p:txBody>
          <a:bodyPr vert="horz" lIns="91440" tIns="45720" rIns="91440" bIns="45720" rtlCol="0" anchor="ctr"/>
          <a:lstStyle>
            <a:lvl1pPr algn="r"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IN" altLang="en-US" dirty="0"/>
              <a:t>WELCOME TO RIDESHARE</a:t>
            </a:r>
            <a:endParaRPr lang="en-IN" altLang="en-US" dirty="0"/>
          </a:p>
        </p:txBody>
      </p:sp>
      <p:pic>
        <p:nvPicPr>
          <p:cNvPr id="8" name="Content Placeholder 7"/>
          <p:cNvPicPr>
            <a:picLocks noChangeAspect="1"/>
          </p:cNvPicPr>
          <p:nvPr>
            <p:ph sz="half" idx="2"/>
          </p:nvPr>
        </p:nvPicPr>
        <p:blipFill>
          <a:blip r:embed="rId2"/>
          <a:stretch>
            <a:fillRect/>
          </a:stretch>
        </p:blipFill>
        <p:spPr>
          <a:xfrm>
            <a:off x="2562860" y="1200150"/>
            <a:ext cx="1902460" cy="3394710"/>
          </a:xfrm>
          <a:prstGeom prst="rect">
            <a:avLst/>
          </a:prstGeom>
        </p:spPr>
      </p:pic>
      <p:pic>
        <p:nvPicPr>
          <p:cNvPr id="10" name="Picture 9"/>
          <p:cNvPicPr>
            <a:picLocks noChangeAspect="1"/>
          </p:cNvPicPr>
          <p:nvPr/>
        </p:nvPicPr>
        <p:blipFill>
          <a:blip r:embed="rId3"/>
          <a:stretch>
            <a:fillRect/>
          </a:stretch>
        </p:blipFill>
        <p:spPr>
          <a:xfrm>
            <a:off x="4894580" y="1200785"/>
            <a:ext cx="1795780" cy="3394075"/>
          </a:xfrm>
          <a:prstGeom prst="rect">
            <a:avLst/>
          </a:prstGeom>
        </p:spPr>
      </p:pic>
      <p:sp>
        <p:nvSpPr>
          <p:cNvPr id="11" name="Text Box 10"/>
          <p:cNvSpPr txBox="1"/>
          <p:nvPr/>
        </p:nvSpPr>
        <p:spPr>
          <a:xfrm>
            <a:off x="92710" y="4590415"/>
            <a:ext cx="1939290" cy="306705"/>
          </a:xfrm>
          <a:prstGeom prst="rect">
            <a:avLst/>
          </a:prstGeom>
          <a:noFill/>
        </p:spPr>
        <p:txBody>
          <a:bodyPr wrap="square" rtlCol="0">
            <a:spAutoFit/>
          </a:bodyPr>
          <a:p>
            <a:r>
              <a:rPr lang="en-IN" altLang="en-US" sz="1400">
                <a:sym typeface="+mn-ea"/>
              </a:rPr>
              <a:t>1. Creating an account</a:t>
            </a:r>
            <a:endParaRPr lang="en-IN" altLang="en-US" sz="1400"/>
          </a:p>
        </p:txBody>
      </p:sp>
      <p:sp>
        <p:nvSpPr>
          <p:cNvPr id="12" name="Text Box 11"/>
          <p:cNvSpPr txBox="1"/>
          <p:nvPr/>
        </p:nvSpPr>
        <p:spPr>
          <a:xfrm>
            <a:off x="2813685" y="4594860"/>
            <a:ext cx="1049655" cy="306705"/>
          </a:xfrm>
          <a:prstGeom prst="rect">
            <a:avLst/>
          </a:prstGeom>
          <a:noFill/>
        </p:spPr>
        <p:txBody>
          <a:bodyPr wrap="none" rtlCol="0" anchor="t">
            <a:spAutoFit/>
          </a:bodyPr>
          <a:p>
            <a:r>
              <a:rPr lang="en-IN" altLang="en-US" sz="1400">
                <a:sym typeface="+mn-ea"/>
              </a:rPr>
              <a:t>2. Signing in</a:t>
            </a:r>
            <a:endParaRPr lang="en-IN" altLang="en-US" sz="1400">
              <a:sym typeface="+mn-ea"/>
            </a:endParaRPr>
          </a:p>
        </p:txBody>
      </p:sp>
      <p:sp>
        <p:nvSpPr>
          <p:cNvPr id="13" name="Text Box 12"/>
          <p:cNvSpPr txBox="1"/>
          <p:nvPr/>
        </p:nvSpPr>
        <p:spPr>
          <a:xfrm>
            <a:off x="5031105" y="4594860"/>
            <a:ext cx="1523365" cy="521970"/>
          </a:xfrm>
          <a:prstGeom prst="rect">
            <a:avLst/>
          </a:prstGeom>
          <a:noFill/>
        </p:spPr>
        <p:txBody>
          <a:bodyPr wrap="none" rtlCol="0" anchor="t">
            <a:spAutoFit/>
          </a:bodyPr>
          <a:p>
            <a:r>
              <a:rPr lang="en-IN" altLang="en-US" sz="1400">
                <a:sym typeface="+mn-ea"/>
              </a:rPr>
              <a:t>3. </a:t>
            </a:r>
            <a:r>
              <a:rPr lang="en-IN" sz="1400">
                <a:sym typeface="+mn-ea"/>
              </a:rPr>
              <a:t>Selecting option</a:t>
            </a:r>
            <a:endParaRPr lang="en-IN" sz="1400">
              <a:sym typeface="+mn-ea"/>
            </a:endParaRPr>
          </a:p>
          <a:p>
            <a:r>
              <a:rPr lang="en-IN" sz="1400">
                <a:sym typeface="+mn-ea"/>
              </a:rPr>
              <a:t>      (homescreen)</a:t>
            </a:r>
            <a:endParaRPr lang="en-IN" sz="1400">
              <a:sym typeface="+mn-ea"/>
            </a:endParaRPr>
          </a:p>
        </p:txBody>
      </p:sp>
      <p:pic>
        <p:nvPicPr>
          <p:cNvPr id="6" name="Content Placeholder 5"/>
          <p:cNvPicPr>
            <a:picLocks noChangeAspect="1"/>
          </p:cNvPicPr>
          <p:nvPr/>
        </p:nvPicPr>
        <p:blipFill>
          <a:blip r:embed="rId4"/>
          <a:stretch>
            <a:fillRect/>
          </a:stretch>
        </p:blipFill>
        <p:spPr>
          <a:xfrm>
            <a:off x="6981825" y="1248410"/>
            <a:ext cx="1798955" cy="3394710"/>
          </a:xfrm>
          <a:prstGeom prst="rect">
            <a:avLst/>
          </a:prstGeom>
        </p:spPr>
      </p:pic>
      <p:sp>
        <p:nvSpPr>
          <p:cNvPr id="2" name="Text Box 1"/>
          <p:cNvSpPr txBox="1"/>
          <p:nvPr/>
        </p:nvSpPr>
        <p:spPr>
          <a:xfrm>
            <a:off x="6933565" y="4590415"/>
            <a:ext cx="2058670" cy="521970"/>
          </a:xfrm>
          <a:prstGeom prst="rect">
            <a:avLst/>
          </a:prstGeom>
          <a:noFill/>
        </p:spPr>
        <p:txBody>
          <a:bodyPr wrap="square" rtlCol="0">
            <a:spAutoFit/>
          </a:bodyPr>
          <a:p>
            <a:r>
              <a:rPr lang="en-IN" altLang="en-US" sz="1400"/>
              <a:t>4.Offering ride by giving all required details</a:t>
            </a:r>
            <a:endParaRPr lang="en-IN" altLang="en-US" sz="14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1"/>
          <p:cNvSpPr>
            <a:spLocks noGrp="1"/>
          </p:cNvSpPr>
          <p:nvPr/>
        </p:nvSpPr>
        <p:spPr>
          <a:xfrm>
            <a:off x="682479" y="103196"/>
            <a:ext cx="8259098" cy="763526"/>
          </a:xfrm>
          <a:prstGeom prst="rect">
            <a:avLst/>
          </a:prstGeom>
        </p:spPr>
        <p:txBody>
          <a:bodyPr vert="horz" lIns="91440" tIns="45720" rIns="91440" bIns="45720" rtlCol="0" anchor="ctr"/>
          <a:lstStyle>
            <a:lvl1pPr algn="r"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IN" altLang="en-US" dirty="0"/>
              <a:t>WELCOME TO RIDESHARE</a:t>
            </a:r>
            <a:endParaRPr lang="en-IN" altLang="en-US" dirty="0"/>
          </a:p>
        </p:txBody>
      </p:sp>
      <p:sp>
        <p:nvSpPr>
          <p:cNvPr id="13" name="Text Box 12"/>
          <p:cNvSpPr txBox="1"/>
          <p:nvPr/>
        </p:nvSpPr>
        <p:spPr>
          <a:xfrm>
            <a:off x="4710430" y="4671695"/>
            <a:ext cx="2400300" cy="306705"/>
          </a:xfrm>
          <a:prstGeom prst="rect">
            <a:avLst/>
          </a:prstGeom>
          <a:noFill/>
        </p:spPr>
        <p:txBody>
          <a:bodyPr wrap="none" rtlCol="0" anchor="t">
            <a:spAutoFit/>
          </a:bodyPr>
          <a:p>
            <a:r>
              <a:rPr lang="en-IN" altLang="en-US" sz="1400">
                <a:sym typeface="+mn-ea"/>
              </a:rPr>
              <a:t>6.</a:t>
            </a:r>
            <a:r>
              <a:rPr lang="en-IN" sz="1400">
                <a:sym typeface="+mn-ea"/>
              </a:rPr>
              <a:t>Search ride activity and book</a:t>
            </a:r>
            <a:endParaRPr lang="en-IN" sz="1400">
              <a:sym typeface="+mn-ea"/>
            </a:endParaRPr>
          </a:p>
        </p:txBody>
      </p:sp>
      <p:sp>
        <p:nvSpPr>
          <p:cNvPr id="14" name="Text Box 13"/>
          <p:cNvSpPr txBox="1"/>
          <p:nvPr/>
        </p:nvSpPr>
        <p:spPr>
          <a:xfrm>
            <a:off x="405765" y="4620260"/>
            <a:ext cx="1419225" cy="306705"/>
          </a:xfrm>
          <a:prstGeom prst="rect">
            <a:avLst/>
          </a:prstGeom>
          <a:noFill/>
        </p:spPr>
        <p:txBody>
          <a:bodyPr wrap="none" rtlCol="0" anchor="t">
            <a:spAutoFit/>
          </a:bodyPr>
          <a:p>
            <a:r>
              <a:rPr lang="en-IN" altLang="en-US" sz="1400">
                <a:sym typeface="+mn-ea"/>
              </a:rPr>
              <a:t>5.</a:t>
            </a:r>
            <a:r>
              <a:rPr lang="en-IN" sz="1400">
                <a:sym typeface="+mn-ea"/>
              </a:rPr>
              <a:t>Search location</a:t>
            </a:r>
            <a:endParaRPr lang="en-IN" sz="1400">
              <a:sym typeface="+mn-ea"/>
            </a:endParaRPr>
          </a:p>
        </p:txBody>
      </p:sp>
      <p:pic>
        <p:nvPicPr>
          <p:cNvPr id="15" name="Picture 14"/>
          <p:cNvPicPr>
            <a:picLocks noChangeAspect="1"/>
          </p:cNvPicPr>
          <p:nvPr/>
        </p:nvPicPr>
        <p:blipFill>
          <a:blip r:embed="rId1"/>
          <a:stretch>
            <a:fillRect/>
          </a:stretch>
        </p:blipFill>
        <p:spPr>
          <a:xfrm>
            <a:off x="2373630" y="1225550"/>
            <a:ext cx="2145665" cy="3446145"/>
          </a:xfrm>
          <a:prstGeom prst="rect">
            <a:avLst/>
          </a:prstGeom>
        </p:spPr>
      </p:pic>
      <p:sp>
        <p:nvSpPr>
          <p:cNvPr id="17" name="Text Box 16"/>
          <p:cNvSpPr txBox="1"/>
          <p:nvPr/>
        </p:nvSpPr>
        <p:spPr>
          <a:xfrm>
            <a:off x="2373630" y="4671695"/>
            <a:ext cx="2455545" cy="306705"/>
          </a:xfrm>
          <a:prstGeom prst="rect">
            <a:avLst/>
          </a:prstGeom>
          <a:noFill/>
        </p:spPr>
        <p:txBody>
          <a:bodyPr wrap="none" rtlCol="0" anchor="t">
            <a:spAutoFit/>
          </a:bodyPr>
          <a:p>
            <a:r>
              <a:rPr lang="en-IN" sz="1400">
                <a:sym typeface="+mn-ea"/>
              </a:rPr>
              <a:t>Magnified view of map location</a:t>
            </a:r>
            <a:endParaRPr lang="en-IN" sz="1400">
              <a:sym typeface="+mn-ea"/>
            </a:endParaRPr>
          </a:p>
        </p:txBody>
      </p:sp>
      <p:pic>
        <p:nvPicPr>
          <p:cNvPr id="18" name="Picture 17"/>
          <p:cNvPicPr>
            <a:picLocks noChangeAspect="1"/>
          </p:cNvPicPr>
          <p:nvPr/>
        </p:nvPicPr>
        <p:blipFill>
          <a:blip r:embed="rId2"/>
          <a:stretch>
            <a:fillRect/>
          </a:stretch>
        </p:blipFill>
        <p:spPr>
          <a:xfrm>
            <a:off x="210820" y="1225550"/>
            <a:ext cx="2018665" cy="3394710"/>
          </a:xfrm>
          <a:prstGeom prst="rect">
            <a:avLst/>
          </a:prstGeom>
        </p:spPr>
      </p:pic>
      <p:pic>
        <p:nvPicPr>
          <p:cNvPr id="4" name="Picture 3"/>
          <p:cNvPicPr>
            <a:picLocks noChangeAspect="1"/>
          </p:cNvPicPr>
          <p:nvPr/>
        </p:nvPicPr>
        <p:blipFill>
          <a:blip r:embed="rId3"/>
          <a:stretch>
            <a:fillRect/>
          </a:stretch>
        </p:blipFill>
        <p:spPr>
          <a:xfrm>
            <a:off x="4829175" y="1225550"/>
            <a:ext cx="2070100" cy="3446145"/>
          </a:xfrm>
          <a:prstGeom prst="rect">
            <a:avLst/>
          </a:prstGeom>
        </p:spPr>
      </p:pic>
      <p:pic>
        <p:nvPicPr>
          <p:cNvPr id="8" name="Picture 7"/>
          <p:cNvPicPr>
            <a:picLocks noChangeAspect="1"/>
          </p:cNvPicPr>
          <p:nvPr/>
        </p:nvPicPr>
        <p:blipFill>
          <a:blip r:embed="rId4"/>
          <a:stretch>
            <a:fillRect/>
          </a:stretch>
        </p:blipFill>
        <p:spPr>
          <a:xfrm>
            <a:off x="7110730" y="1237615"/>
            <a:ext cx="1895475" cy="3434080"/>
          </a:xfrm>
          <a:prstGeom prst="rect">
            <a:avLst/>
          </a:prstGeom>
        </p:spPr>
      </p:pic>
      <p:sp>
        <p:nvSpPr>
          <p:cNvPr id="11" name="Text Box 10"/>
          <p:cNvSpPr txBox="1"/>
          <p:nvPr/>
        </p:nvSpPr>
        <p:spPr>
          <a:xfrm>
            <a:off x="7110730" y="4671695"/>
            <a:ext cx="1870075" cy="306705"/>
          </a:xfrm>
          <a:prstGeom prst="rect">
            <a:avLst/>
          </a:prstGeom>
          <a:noFill/>
        </p:spPr>
        <p:txBody>
          <a:bodyPr wrap="none" rtlCol="0" anchor="t">
            <a:spAutoFit/>
          </a:bodyPr>
          <a:p>
            <a:r>
              <a:rPr lang="en-IN" altLang="en-US" sz="1400">
                <a:sym typeface="+mn-ea"/>
              </a:rPr>
              <a:t>7.Booking confirmation</a:t>
            </a:r>
            <a:endParaRPr lang="en-IN" altLang="en-US" sz="1400">
              <a:sym typeface="+mn-ea"/>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a:spLocks noGrp="1"/>
          </p:cNvSpPr>
          <p:nvPr/>
        </p:nvSpPr>
        <p:spPr>
          <a:xfrm>
            <a:off x="682479" y="103196"/>
            <a:ext cx="8259098" cy="763526"/>
          </a:xfrm>
          <a:prstGeom prst="rect">
            <a:avLst/>
          </a:prstGeom>
        </p:spPr>
        <p:txBody>
          <a:bodyPr vert="horz" lIns="91440" tIns="45720" rIns="91440" bIns="45720" rtlCol="0" anchor="ctr"/>
          <a:lstStyle>
            <a:lvl1pPr algn="r"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IN" altLang="en-US" dirty="0"/>
              <a:t>ARCHITECTURE</a:t>
            </a:r>
            <a:endParaRPr lang="en-IN" altLang="en-US" dirty="0"/>
          </a:p>
          <a:p>
            <a:r>
              <a:rPr lang="en-IN" altLang="en-US" dirty="0"/>
              <a:t> DIAGRAM</a:t>
            </a:r>
            <a:endParaRPr lang="en-IN" altLang="en-US" dirty="0"/>
          </a:p>
        </p:txBody>
      </p:sp>
      <p:graphicFrame>
        <p:nvGraphicFramePr>
          <p:cNvPr id="15" name="Content Placeholder 14"/>
          <p:cNvGraphicFramePr/>
          <p:nvPr>
            <p:ph idx="1"/>
          </p:nvPr>
        </p:nvGraphicFramePr>
        <p:xfrm>
          <a:off x="-57150" y="7620"/>
          <a:ext cx="5198110" cy="5127625"/>
        </p:xfrm>
        <a:graphic>
          <a:graphicData uri="http://schemas.openxmlformats.org/presentationml/2006/ole">
            <mc:AlternateContent xmlns:mc="http://schemas.openxmlformats.org/markup-compatibility/2006">
              <mc:Choice xmlns:v="urn:schemas-microsoft-com:vml" Requires="v">
                <p:oleObj spid="_x0000_s16" name="" r:id="rId1" imgW="4870450" imgH="4406900" progId="Paint.Picture">
                  <p:embed/>
                </p:oleObj>
              </mc:Choice>
              <mc:Fallback>
                <p:oleObj name="" r:id="rId1" imgW="4870450" imgH="4406900" progId="Paint.Picture">
                  <p:embed/>
                  <p:pic>
                    <p:nvPicPr>
                      <p:cNvPr id="0" name="Picture 15"/>
                      <p:cNvPicPr/>
                      <p:nvPr/>
                    </p:nvPicPr>
                    <p:blipFill>
                      <a:blip r:embed="rId2"/>
                      <a:stretch>
                        <a:fillRect/>
                      </a:stretch>
                    </p:blipFill>
                    <p:spPr>
                      <a:xfrm>
                        <a:off x="-57150" y="7620"/>
                        <a:ext cx="5198110" cy="5127625"/>
                      </a:xfrm>
                      <a:prstGeom prst="rect">
                        <a:avLst/>
                      </a:prstGeom>
                    </p:spPr>
                  </p:pic>
                </p:oleObj>
              </mc:Fallback>
            </mc:AlternateContent>
          </a:graphicData>
        </a:graphic>
      </p:graphicFrame>
      <p:sp>
        <p:nvSpPr>
          <p:cNvPr id="2" name="Text Box 1"/>
          <p:cNvSpPr txBox="1"/>
          <p:nvPr/>
        </p:nvSpPr>
        <p:spPr>
          <a:xfrm>
            <a:off x="5463540" y="1377315"/>
            <a:ext cx="3333750" cy="3415030"/>
          </a:xfrm>
          <a:prstGeom prst="rect">
            <a:avLst/>
          </a:prstGeom>
          <a:noFill/>
        </p:spPr>
        <p:txBody>
          <a:bodyPr wrap="square" rtlCol="0">
            <a:spAutoFit/>
          </a:bodyPr>
          <a:p>
            <a:r>
              <a:rPr lang="en-IN" altLang="en-US"/>
              <a:t>This diagram is a graphical representation of both the models- web and app.</a:t>
            </a:r>
            <a:endParaRPr lang="en-IN" altLang="en-US"/>
          </a:p>
          <a:p>
            <a:pPr marL="285750" indent="-285750">
              <a:buFont typeface="Arial" panose="020B0604020202020204" pitchFamily="34" charset="0"/>
              <a:buChar char="•"/>
            </a:pPr>
            <a:r>
              <a:rPr lang="en-IN" altLang="en-US"/>
              <a:t>Current location of user is fetched through GPS.</a:t>
            </a:r>
            <a:endParaRPr lang="en-IN" altLang="en-US"/>
          </a:p>
          <a:p>
            <a:pPr marL="285750" indent="-285750">
              <a:buFont typeface="Arial" panose="020B0604020202020204" pitchFamily="34" charset="0"/>
              <a:buChar char="•"/>
            </a:pPr>
            <a:r>
              <a:rPr lang="en-IN" altLang="en-US"/>
              <a:t>Driver applicant info is send to the Database via GPRS</a:t>
            </a:r>
            <a:endParaRPr lang="en-IN" altLang="en-US"/>
          </a:p>
          <a:p>
            <a:pPr marL="285750" indent="-285750">
              <a:buFont typeface="Arial" panose="020B0604020202020204" pitchFamily="34" charset="0"/>
              <a:buChar char="•"/>
            </a:pPr>
            <a:r>
              <a:rPr lang="en-IN" altLang="en-US"/>
              <a:t>Distance between co-ordinates is fetched.</a:t>
            </a:r>
            <a:endParaRPr lang="en-IN" altLang="en-US"/>
          </a:p>
          <a:p>
            <a:pPr marL="285750" indent="-285750">
              <a:buFont typeface="Arial" panose="020B0604020202020204" pitchFamily="34" charset="0"/>
              <a:buChar char="•"/>
            </a:pPr>
            <a:r>
              <a:rPr lang="en-IN" altLang="en-US"/>
              <a:t>Rider applicant receives the nearest available transport facilty from database.</a:t>
            </a:r>
            <a:endParaRPr lang="en-I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442449" y="239086"/>
            <a:ext cx="8259098" cy="763526"/>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IN" altLang="en-US" dirty="0"/>
              <a:t>BUSINESS MODEL</a:t>
            </a:r>
            <a:endParaRPr lang="en-IN" altLang="en-US" dirty="0"/>
          </a:p>
        </p:txBody>
      </p:sp>
      <p:sp>
        <p:nvSpPr>
          <p:cNvPr id="5" name="Text Box 4"/>
          <p:cNvSpPr txBox="1"/>
          <p:nvPr/>
        </p:nvSpPr>
        <p:spPr>
          <a:xfrm>
            <a:off x="69215" y="1193800"/>
            <a:ext cx="9006205" cy="3784600"/>
          </a:xfrm>
          <a:prstGeom prst="rect">
            <a:avLst/>
          </a:prstGeom>
          <a:noFill/>
        </p:spPr>
        <p:txBody>
          <a:bodyPr wrap="square" rtlCol="0">
            <a:spAutoFit/>
          </a:bodyPr>
          <a:p>
            <a:r>
              <a:rPr lang="en-IN" altLang="en-US" sz="1600"/>
              <a:t>FOR THE </a:t>
            </a:r>
            <a:r>
              <a:rPr lang="en-IN" altLang="en-US" sz="1600" b="1"/>
              <a:t>WEBSITE</a:t>
            </a:r>
            <a:r>
              <a:rPr lang="en-IN" altLang="en-US" sz="1600"/>
              <a:t>-</a:t>
            </a:r>
            <a:endParaRPr lang="en-IN" altLang="en-US" sz="1600"/>
          </a:p>
          <a:p>
            <a:pPr marL="1200150" lvl="2" indent="-285750">
              <a:buFont typeface="Arial" panose="020B0604020202020204" pitchFamily="34" charset="0"/>
              <a:buChar char="•"/>
            </a:pPr>
            <a:r>
              <a:rPr lang="en-IN" altLang="en-US" sz="1600" b="1"/>
              <a:t>Total addressable market</a:t>
            </a:r>
            <a:r>
              <a:rPr lang="en-IN" altLang="en-US" sz="1600"/>
              <a:t>- Students, employees, small scale workers who need to go to a particular location on a daliy basis.</a:t>
            </a:r>
            <a:endParaRPr lang="en-IN" altLang="en-US" sz="1600"/>
          </a:p>
          <a:p>
            <a:pPr marL="1200150" lvl="2" indent="-285750">
              <a:buFont typeface="Arial" panose="020B0604020202020204" pitchFamily="34" charset="0"/>
              <a:buChar char="•"/>
            </a:pPr>
            <a:r>
              <a:rPr lang="en-IN" altLang="en-US" sz="1600"/>
              <a:t>For </a:t>
            </a:r>
            <a:r>
              <a:rPr lang="en-IN" altLang="en-US" sz="1600" b="1"/>
              <a:t>shophistacated users</a:t>
            </a:r>
            <a:r>
              <a:rPr lang="en-IN" altLang="en-US" sz="1600"/>
              <a:t>, we have included the service details of </a:t>
            </a:r>
            <a:r>
              <a:rPr lang="en-IN" altLang="en-US" sz="1600" b="1"/>
              <a:t>air-conditioned buses </a:t>
            </a:r>
            <a:r>
              <a:rPr lang="en-IN" altLang="en-US" sz="1600"/>
              <a:t>and economy buses separately.</a:t>
            </a:r>
            <a:endParaRPr lang="en-IN" altLang="en-US" sz="1600"/>
          </a:p>
          <a:p>
            <a:pPr marL="1200150" lvl="2" indent="-285750">
              <a:buFont typeface="Arial" panose="020B0604020202020204" pitchFamily="34" charset="0"/>
              <a:buChar char="•"/>
            </a:pPr>
            <a:r>
              <a:rPr lang="en-IN" altLang="en-US" sz="1600"/>
              <a:t>To solve the problem of over crowded buses, we can propose the Government to increase the frequency of buses.</a:t>
            </a:r>
            <a:endParaRPr lang="en-IN" altLang="en-US" sz="1600"/>
          </a:p>
          <a:p>
            <a:pPr marL="1200150" lvl="2" indent="-285750">
              <a:buFont typeface="Arial" panose="020B0604020202020204" pitchFamily="34" charset="0"/>
              <a:buChar char="•"/>
            </a:pPr>
            <a:r>
              <a:rPr lang="en-IN" altLang="en-US" sz="1600"/>
              <a:t>Availng public transport is a much </a:t>
            </a:r>
            <a:r>
              <a:rPr lang="en-IN" altLang="en-US" sz="1600" b="1"/>
              <a:t>cheaper</a:t>
            </a:r>
            <a:r>
              <a:rPr lang="en-IN" altLang="en-US" sz="1600"/>
              <a:t> alternative and there's transportation </a:t>
            </a:r>
            <a:r>
              <a:rPr lang="en-IN" altLang="en-US" sz="1600" b="1"/>
              <a:t>safety</a:t>
            </a:r>
            <a:r>
              <a:rPr lang="en-IN" altLang="en-US" sz="1600"/>
              <a:t> to a great extent.</a:t>
            </a:r>
            <a:endParaRPr lang="en-IN" altLang="en-US" sz="1600"/>
          </a:p>
          <a:p>
            <a:pPr marL="1200150" lvl="2" indent="-285750">
              <a:buFont typeface="Arial" panose="020B0604020202020204" pitchFamily="34" charset="0"/>
              <a:buChar char="•"/>
            </a:pPr>
            <a:r>
              <a:rPr lang="en-IN" altLang="en-US" sz="1600"/>
              <a:t>We can also propose the Government to convert few lanes into complete bus lane.</a:t>
            </a:r>
            <a:endParaRPr lang="en-IN" altLang="en-US" sz="1600"/>
          </a:p>
          <a:p>
            <a:pPr marL="1200150" lvl="2" indent="-285750">
              <a:buFont typeface="Arial" panose="020B0604020202020204" pitchFamily="34" charset="0"/>
              <a:buChar char="•"/>
            </a:pPr>
            <a:r>
              <a:rPr lang="en-IN" altLang="en-US" sz="1600"/>
              <a:t>For </a:t>
            </a:r>
            <a:r>
              <a:rPr lang="en-IN" altLang="en-US" sz="1600" b="1"/>
              <a:t>feasibility of use</a:t>
            </a:r>
            <a:r>
              <a:rPr lang="en-IN" altLang="en-US" sz="1600"/>
              <a:t>, people can </a:t>
            </a:r>
            <a:r>
              <a:rPr lang="en-IN" altLang="en-US" sz="1600" b="1"/>
              <a:t>track</a:t>
            </a:r>
            <a:r>
              <a:rPr lang="en-IN" altLang="en-US" sz="1600"/>
              <a:t> the buses using web application at bus stops.</a:t>
            </a:r>
            <a:endParaRPr lang="en-IN" altLang="en-US" sz="1600"/>
          </a:p>
          <a:p>
            <a:pPr marL="1200150" lvl="2" indent="-285750">
              <a:buFont typeface="Arial" panose="020B0604020202020204" pitchFamily="34" charset="0"/>
              <a:buChar char="•"/>
            </a:pPr>
            <a:r>
              <a:rPr lang="en-IN" altLang="en-US" sz="1600"/>
              <a:t>Our model has a drawback that it does not capture the constant update of the traffic.</a:t>
            </a:r>
            <a:endParaRPr lang="en-IN" altLang="en-US" sz="1600"/>
          </a:p>
          <a:p>
            <a:pPr marL="1200150" lvl="2" indent="-285750">
              <a:buFont typeface="Arial" panose="020B0604020202020204" pitchFamily="34" charset="0"/>
              <a:buChar char="•"/>
            </a:pPr>
            <a:r>
              <a:rPr lang="en-IN" altLang="en-US" sz="1600"/>
              <a:t>Our solution can be proved to be better than other proposed ones by the following survey graphs-</a:t>
            </a:r>
            <a:endParaRPr lang="en-IN" altLang="en-US" sz="1600"/>
          </a:p>
          <a:p>
            <a:endParaRPr lang="en-IN" altLang="en-US" sz="16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77165" y="19050"/>
            <a:ext cx="4084955" cy="3644900"/>
          </a:xfrm>
          <a:prstGeom prst="rect">
            <a:avLst/>
          </a:prstGeom>
        </p:spPr>
      </p:pic>
      <p:pic>
        <p:nvPicPr>
          <p:cNvPr id="4" name="Picture 3"/>
          <p:cNvPicPr>
            <a:picLocks noChangeAspect="1"/>
          </p:cNvPicPr>
          <p:nvPr/>
        </p:nvPicPr>
        <p:blipFill>
          <a:blip r:embed="rId2"/>
          <a:stretch>
            <a:fillRect/>
          </a:stretch>
        </p:blipFill>
        <p:spPr>
          <a:xfrm>
            <a:off x="4458970" y="19050"/>
            <a:ext cx="4200525" cy="3809365"/>
          </a:xfrm>
          <a:prstGeom prst="rect">
            <a:avLst/>
          </a:prstGeom>
        </p:spPr>
      </p:pic>
      <p:sp>
        <p:nvSpPr>
          <p:cNvPr id="5" name="Text Box 4"/>
          <p:cNvSpPr txBox="1"/>
          <p:nvPr/>
        </p:nvSpPr>
        <p:spPr>
          <a:xfrm>
            <a:off x="430530" y="3828415"/>
            <a:ext cx="3814445" cy="922020"/>
          </a:xfrm>
          <a:prstGeom prst="rect">
            <a:avLst/>
          </a:prstGeom>
          <a:noFill/>
        </p:spPr>
        <p:txBody>
          <a:bodyPr wrap="square" rtlCol="0">
            <a:spAutoFit/>
          </a:bodyPr>
          <a:p>
            <a:r>
              <a:rPr lang="en-IN" altLang="en-US"/>
              <a:t>This graph shows the frequency of the buses w.r.t the posted time on a particular day.</a:t>
            </a:r>
            <a:endParaRPr lang="en-IN" altLang="en-US"/>
          </a:p>
        </p:txBody>
      </p:sp>
      <p:sp>
        <p:nvSpPr>
          <p:cNvPr id="6" name="Text Box 5"/>
          <p:cNvSpPr txBox="1"/>
          <p:nvPr/>
        </p:nvSpPr>
        <p:spPr>
          <a:xfrm>
            <a:off x="4845050" y="3916680"/>
            <a:ext cx="3814445" cy="645160"/>
          </a:xfrm>
          <a:prstGeom prst="rect">
            <a:avLst/>
          </a:prstGeom>
          <a:noFill/>
        </p:spPr>
        <p:txBody>
          <a:bodyPr wrap="square" rtlCol="0">
            <a:spAutoFit/>
          </a:bodyPr>
          <a:p>
            <a:r>
              <a:rPr lang="en-IN" altLang="en-US"/>
              <a:t>This graph shows the punctuality of buses for a particular year.</a:t>
            </a:r>
            <a:endParaRPr lang="en-I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1"/>
          <p:cNvSpPr>
            <a:spLocks noGrp="1"/>
          </p:cNvSpPr>
          <p:nvPr/>
        </p:nvSpPr>
        <p:spPr>
          <a:xfrm>
            <a:off x="442449" y="239086"/>
            <a:ext cx="8259098" cy="763526"/>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IN" altLang="en-US" dirty="0"/>
              <a:t>BUSINESS MODEL</a:t>
            </a:r>
            <a:endParaRPr lang="en-IN" altLang="en-US" dirty="0"/>
          </a:p>
        </p:txBody>
      </p:sp>
      <p:sp>
        <p:nvSpPr>
          <p:cNvPr id="5" name="Text Box 4"/>
          <p:cNvSpPr txBox="1"/>
          <p:nvPr/>
        </p:nvSpPr>
        <p:spPr>
          <a:xfrm>
            <a:off x="69215" y="1249680"/>
            <a:ext cx="9006205" cy="4799965"/>
          </a:xfrm>
          <a:prstGeom prst="rect">
            <a:avLst/>
          </a:prstGeom>
          <a:noFill/>
        </p:spPr>
        <p:txBody>
          <a:bodyPr wrap="square" rtlCol="0">
            <a:spAutoFit/>
          </a:bodyPr>
          <a:p>
            <a:r>
              <a:rPr lang="en-IN" altLang="en-US"/>
              <a:t>FOR THE </a:t>
            </a:r>
            <a:r>
              <a:rPr lang="en-IN" altLang="en-US" b="1"/>
              <a:t>ANDROID APP</a:t>
            </a:r>
            <a:r>
              <a:rPr lang="en-IN" altLang="en-US"/>
              <a:t>-</a:t>
            </a:r>
            <a:endParaRPr lang="en-IN" altLang="en-US"/>
          </a:p>
          <a:p>
            <a:pPr lvl="2" indent="0">
              <a:buFont typeface="Arial" panose="020B0604020202020204" pitchFamily="34" charset="0"/>
              <a:buNone/>
            </a:pPr>
            <a:r>
              <a:rPr lang="en-IN" altLang="en-US"/>
              <a:t>On frequently using the app to avail carpooling facility, </a:t>
            </a:r>
            <a:r>
              <a:rPr lang="en-IN" altLang="en-US" b="1"/>
              <a:t>rewards</a:t>
            </a:r>
            <a:r>
              <a:rPr lang="en-IN" altLang="en-US"/>
              <a:t> will be given to user in form of income tax rebate, thus, increasing the market.</a:t>
            </a:r>
            <a:endParaRPr lang="en-IN" altLang="en-US"/>
          </a:p>
          <a:p>
            <a:pPr marL="1200150" lvl="2" indent="-285750">
              <a:buFont typeface="Arial" panose="020B0604020202020204" pitchFamily="34" charset="0"/>
              <a:buChar char="•"/>
            </a:pPr>
            <a:r>
              <a:rPr lang="en-IN" altLang="en-US"/>
              <a:t>This app is </a:t>
            </a:r>
            <a:r>
              <a:rPr lang="en-IN" altLang="en-US" b="1"/>
              <a:t>easy to use</a:t>
            </a:r>
            <a:r>
              <a:rPr lang="en-IN" altLang="en-US"/>
              <a:t> and has a </a:t>
            </a:r>
            <a:r>
              <a:rPr lang="en-IN" altLang="en-US" b="1"/>
              <a:t>minimalistic UI</a:t>
            </a:r>
            <a:r>
              <a:rPr lang="en-IN" altLang="en-US"/>
              <a:t> as compared to other sophisticated apps.</a:t>
            </a:r>
            <a:endParaRPr lang="en-IN" altLang="en-US"/>
          </a:p>
          <a:p>
            <a:pPr marL="1200150" lvl="2" indent="-285750">
              <a:buFont typeface="Arial" panose="020B0604020202020204" pitchFamily="34" charset="0"/>
              <a:buChar char="•"/>
            </a:pPr>
            <a:r>
              <a:rPr lang="en-IN" altLang="en-US"/>
              <a:t>Personal information can be </a:t>
            </a:r>
            <a:r>
              <a:rPr lang="en-IN" altLang="en-US" b="1"/>
              <a:t>updated easily</a:t>
            </a:r>
            <a:r>
              <a:rPr lang="en-IN" altLang="en-US"/>
              <a:t> in the app.</a:t>
            </a:r>
            <a:endParaRPr lang="en-IN" altLang="en-US"/>
          </a:p>
          <a:p>
            <a:pPr marL="1200150" lvl="2" indent="-285750">
              <a:buFont typeface="Arial" panose="020B0604020202020204" pitchFamily="34" charset="0"/>
              <a:buChar char="•"/>
            </a:pPr>
            <a:r>
              <a:rPr lang="en-IN" altLang="en-US"/>
              <a:t>Due to the on going pandemic, our app will only accept </a:t>
            </a:r>
            <a:r>
              <a:rPr lang="en-IN" altLang="en-US" b="1"/>
              <a:t>at the most 2</a:t>
            </a:r>
            <a:r>
              <a:rPr lang="en-IN" altLang="en-US"/>
              <a:t> requets for a particular car so as to maintain social distancing.</a:t>
            </a:r>
            <a:endParaRPr lang="en-IN" altLang="en-US"/>
          </a:p>
          <a:p>
            <a:pPr marL="1200150" lvl="2" indent="-285750">
              <a:buFont typeface="Arial" panose="020B0604020202020204" pitchFamily="34" charset="0"/>
              <a:buChar char="•"/>
            </a:pPr>
            <a:r>
              <a:rPr lang="en-IN" altLang="en-US"/>
              <a:t>For future enhancements, we have planned to-</a:t>
            </a:r>
            <a:endParaRPr lang="en-IN" altLang="en-US"/>
          </a:p>
          <a:p>
            <a:pPr marL="1657350" lvl="3" indent="-285750">
              <a:buFont typeface="Arial" panose="020B0604020202020204" pitchFamily="34" charset="0"/>
              <a:buChar char="•"/>
            </a:pPr>
            <a:r>
              <a:rPr lang="en-IN" altLang="en-US"/>
              <a:t>Get real time vehicle data for paid/free service</a:t>
            </a:r>
            <a:endParaRPr lang="en-IN" altLang="en-US"/>
          </a:p>
          <a:p>
            <a:pPr marL="1657350" lvl="3" indent="-285750">
              <a:buFont typeface="Arial" panose="020B0604020202020204" pitchFamily="34" charset="0"/>
              <a:buChar char="•"/>
            </a:pPr>
            <a:r>
              <a:rPr lang="en-IN" altLang="en-US"/>
              <a:t>Integrate with a pay service</a:t>
            </a:r>
            <a:endParaRPr lang="en-IN" altLang="en-US"/>
          </a:p>
          <a:p>
            <a:pPr marL="1657350" lvl="3" indent="-285750">
              <a:buFont typeface="Arial" panose="020B0604020202020204" pitchFamily="34" charset="0"/>
              <a:buChar char="•"/>
            </a:pPr>
            <a:r>
              <a:rPr lang="en-IN" altLang="en-US">
                <a:sym typeface="+mn-ea"/>
              </a:rPr>
              <a:t>Planned to confirm booking through an email, which will be implemented upon buying server. Upon booking a ride, a random number will be generated which will be sent to the driver and the user.</a:t>
            </a:r>
            <a:endParaRPr lang="en-IN" altLang="en-US"/>
          </a:p>
          <a:p>
            <a:pPr marL="1200150" lvl="2" indent="-285750">
              <a:buFont typeface="Arial" panose="020B0604020202020204" pitchFamily="34" charset="0"/>
              <a:buChar char="•"/>
            </a:pPr>
            <a:endParaRPr lang="en-IN" altLang="en-US"/>
          </a:p>
          <a:p>
            <a:endParaRPr lang="en-IN" altLang="en-US"/>
          </a:p>
          <a:p>
            <a:endParaRPr lang="en-I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s 1"/>
          <p:cNvSpPr/>
          <p:nvPr/>
        </p:nvSpPr>
        <p:spPr>
          <a:xfrm>
            <a:off x="2205990" y="1972310"/>
            <a:ext cx="4732020" cy="1198880"/>
          </a:xfrm>
          <a:prstGeom prst="rect">
            <a:avLst/>
          </a:prstGeom>
          <a:noFill/>
          <a:ln>
            <a:noFill/>
          </a:ln>
        </p:spPr>
        <p:txBody>
          <a:bodyPr wrap="none" rtlCol="0" anchor="t">
            <a:spAutoFit/>
          </a:bodyPr>
          <a:p>
            <a:pPr algn="ctr"/>
            <a:r>
              <a:rPr lang="en-IN" altLang="en-US" sz="7200" b="1">
                <a:solidFill>
                  <a:schemeClr val="tx1"/>
                </a:solidFill>
                <a:effectLst>
                  <a:outerShdw blurRad="38100" dist="19050" dir="2700000" algn="tl" rotWithShape="0">
                    <a:schemeClr val="dk1">
                      <a:alpha val="40000"/>
                    </a:schemeClr>
                  </a:outerShdw>
                </a:effectLst>
              </a:rPr>
              <a:t>THANK YOU</a:t>
            </a:r>
            <a:endParaRPr lang="en-IN" altLang="en-US" sz="7200" b="1">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5770" y="317500"/>
            <a:ext cx="6798945" cy="1299210"/>
          </a:xfrm>
        </p:spPr>
        <p:txBody>
          <a:bodyPr>
            <a:normAutofit/>
          </a:bodyPr>
          <a:lstStyle/>
          <a:p>
            <a:r>
              <a:rPr lang="en-IN" altLang="en-US" sz="4400" dirty="0"/>
              <a:t>TEAM NAME- KALI_TORJAN</a:t>
            </a:r>
            <a:endParaRPr lang="en-IN" altLang="en-US" sz="4400" dirty="0"/>
          </a:p>
        </p:txBody>
      </p:sp>
      <p:pic>
        <p:nvPicPr>
          <p:cNvPr id="5" name="Picture 4"/>
          <p:cNvPicPr>
            <a:picLocks noChangeAspect="1"/>
          </p:cNvPicPr>
          <p:nvPr/>
        </p:nvPicPr>
        <p:blipFill>
          <a:blip r:embed="rId1"/>
          <a:stretch>
            <a:fillRect/>
          </a:stretch>
        </p:blipFill>
        <p:spPr>
          <a:xfrm>
            <a:off x="8418195" y="-1905"/>
            <a:ext cx="730885" cy="552450"/>
          </a:xfrm>
          <a:prstGeom prst="rect">
            <a:avLst/>
          </a:prstGeom>
        </p:spPr>
      </p:pic>
      <p:pic>
        <p:nvPicPr>
          <p:cNvPr id="6" name="Picture 5"/>
          <p:cNvPicPr>
            <a:picLocks noChangeAspect="1"/>
          </p:cNvPicPr>
          <p:nvPr/>
        </p:nvPicPr>
        <p:blipFill>
          <a:blip r:embed="rId2"/>
          <a:stretch>
            <a:fillRect/>
          </a:stretch>
        </p:blipFill>
        <p:spPr>
          <a:xfrm>
            <a:off x="8255" y="-1905"/>
            <a:ext cx="2746375" cy="375285"/>
          </a:xfrm>
          <a:prstGeom prst="rect">
            <a:avLst/>
          </a:prstGeom>
        </p:spPr>
      </p:pic>
      <p:sp>
        <p:nvSpPr>
          <p:cNvPr id="3" name="Text Box 2"/>
          <p:cNvSpPr txBox="1"/>
          <p:nvPr/>
        </p:nvSpPr>
        <p:spPr>
          <a:xfrm>
            <a:off x="5372100" y="1449705"/>
            <a:ext cx="3389630" cy="2676525"/>
          </a:xfrm>
          <a:prstGeom prst="rect">
            <a:avLst/>
          </a:prstGeom>
          <a:noFill/>
        </p:spPr>
        <p:txBody>
          <a:bodyPr wrap="square" rtlCol="0">
            <a:spAutoFit/>
          </a:bodyPr>
          <a:p>
            <a:pPr marL="285750" indent="-285750">
              <a:buFont typeface="Arial" panose="020B0604020202020204" pitchFamily="34" charset="0"/>
              <a:buChar char="•"/>
            </a:pPr>
            <a:r>
              <a:rPr lang="en-IN" altLang="en-US" sz="2400"/>
              <a:t>SINJAN ROY</a:t>
            </a:r>
            <a:endParaRPr lang="en-IN" altLang="en-US" sz="2400"/>
          </a:p>
          <a:p>
            <a:pPr marL="285750" indent="-285750">
              <a:buFont typeface="Arial" panose="020B0604020202020204" pitchFamily="34" charset="0"/>
              <a:buChar char="•"/>
            </a:pPr>
            <a:endParaRPr lang="en-IN" altLang="en-US" sz="2400"/>
          </a:p>
          <a:p>
            <a:pPr marL="285750" indent="-285750">
              <a:buFont typeface="Arial" panose="020B0604020202020204" pitchFamily="34" charset="0"/>
              <a:buChar char="•"/>
            </a:pPr>
            <a:r>
              <a:rPr lang="en-IN" altLang="en-US" sz="2400"/>
              <a:t>SWAGATO BAG</a:t>
            </a:r>
            <a:endParaRPr lang="en-IN" altLang="en-US" sz="2400"/>
          </a:p>
          <a:p>
            <a:pPr marL="285750" indent="-285750">
              <a:buFont typeface="Arial" panose="020B0604020202020204" pitchFamily="34" charset="0"/>
              <a:buChar char="•"/>
            </a:pPr>
            <a:endParaRPr lang="en-IN" altLang="en-US" sz="2400"/>
          </a:p>
          <a:p>
            <a:pPr marL="285750" indent="-285750">
              <a:buFont typeface="Arial" panose="020B0604020202020204" pitchFamily="34" charset="0"/>
              <a:buChar char="•"/>
            </a:pPr>
            <a:r>
              <a:rPr lang="en-IN" altLang="en-US" sz="2400"/>
              <a:t>GARGI SAHA</a:t>
            </a:r>
            <a:endParaRPr lang="en-IN" altLang="en-US" sz="2400"/>
          </a:p>
          <a:p>
            <a:pPr marL="285750" indent="-285750">
              <a:buFont typeface="Arial" panose="020B0604020202020204" pitchFamily="34" charset="0"/>
              <a:buChar char="•"/>
            </a:pPr>
            <a:endParaRPr lang="en-IN" altLang="en-US" sz="2400"/>
          </a:p>
          <a:p>
            <a:pPr marL="285750" indent="-285750">
              <a:buFont typeface="Arial" panose="020B0604020202020204" pitchFamily="34" charset="0"/>
              <a:buChar char="•"/>
            </a:pPr>
            <a:r>
              <a:rPr lang="en-IN" altLang="en-US" sz="2400"/>
              <a:t>ASHMITA DE</a:t>
            </a:r>
            <a:endParaRPr lang="en-IN" altLang="en-US" sz="2400"/>
          </a:p>
        </p:txBody>
      </p:sp>
      <p:sp>
        <p:nvSpPr>
          <p:cNvPr id="4" name="Text Box 3"/>
          <p:cNvSpPr txBox="1"/>
          <p:nvPr/>
        </p:nvSpPr>
        <p:spPr>
          <a:xfrm>
            <a:off x="1635125" y="4206875"/>
            <a:ext cx="6879590" cy="706755"/>
          </a:xfrm>
          <a:prstGeom prst="rect">
            <a:avLst/>
          </a:prstGeom>
          <a:noFill/>
        </p:spPr>
        <p:txBody>
          <a:bodyPr wrap="square" rtlCol="0" anchor="t">
            <a:spAutoFit/>
          </a:bodyPr>
          <a:p>
            <a:r>
              <a:rPr lang="en-IN" altLang="en-US" sz="4000" dirty="0">
                <a:solidFill>
                  <a:schemeClr val="bg1"/>
                </a:solidFill>
                <a:effectLst>
                  <a:glow rad="63500">
                    <a:schemeClr val="accent2">
                      <a:satMod val="175000"/>
                      <a:alpha val="40000"/>
                    </a:schemeClr>
                  </a:glow>
                </a:effectLst>
                <a:latin typeface="+mj-lt"/>
                <a:ea typeface="+mj-ea"/>
                <a:cs typeface="+mj-cs"/>
                <a:sym typeface="+mn-ea"/>
              </a:rPr>
              <a:t>THEME DOMAIN- TRANSPORT</a:t>
            </a:r>
            <a:endParaRPr lang="en-IN" altLang="en-US" sz="4000" dirty="0">
              <a:solidFill>
                <a:schemeClr val="bg1"/>
              </a:solidFill>
              <a:effectLst>
                <a:glow rad="63500">
                  <a:schemeClr val="accent2">
                    <a:satMod val="175000"/>
                    <a:alpha val="40000"/>
                  </a:schemeClr>
                </a:glow>
              </a:effectLst>
              <a:latin typeface="+mj-lt"/>
              <a:ea typeface="+mj-ea"/>
              <a:cs typeface="+mj-cs"/>
              <a:sym typeface="+mn-ea"/>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2750" y="591185"/>
            <a:ext cx="6085205" cy="3592195"/>
          </a:xfrm>
        </p:spPr>
        <p:txBody>
          <a:bodyPr>
            <a:normAutofit/>
          </a:bodyPr>
          <a:lstStyle/>
          <a:p>
            <a:r>
              <a:rPr lang="en-IN" altLang="en-US" dirty="0">
                <a:sym typeface="+mn-ea"/>
              </a:rPr>
              <a:t>Problem Statement-How to make people use public transport more and also promote carpooling</a:t>
            </a:r>
            <a:endParaRPr lang="en-US" dirty="0"/>
          </a:p>
        </p:txBody>
      </p:sp>
      <p:pic>
        <p:nvPicPr>
          <p:cNvPr id="3" name="Picture 2"/>
          <p:cNvPicPr>
            <a:picLocks noChangeAspect="1"/>
          </p:cNvPicPr>
          <p:nvPr/>
        </p:nvPicPr>
        <p:blipFill>
          <a:blip r:embed="rId1"/>
          <a:stretch>
            <a:fillRect/>
          </a:stretch>
        </p:blipFill>
        <p:spPr>
          <a:xfrm>
            <a:off x="8418195" y="-1905"/>
            <a:ext cx="730885" cy="552450"/>
          </a:xfrm>
          <a:prstGeom prst="rect">
            <a:avLst/>
          </a:prstGeom>
        </p:spPr>
      </p:pic>
      <p:pic>
        <p:nvPicPr>
          <p:cNvPr id="6" name="Picture 5"/>
          <p:cNvPicPr>
            <a:picLocks noChangeAspect="1"/>
          </p:cNvPicPr>
          <p:nvPr/>
        </p:nvPicPr>
        <p:blipFill>
          <a:blip r:embed="rId2"/>
          <a:stretch>
            <a:fillRect/>
          </a:stretch>
        </p:blipFill>
        <p:spPr>
          <a:xfrm>
            <a:off x="15875" y="-1905"/>
            <a:ext cx="2746375" cy="3752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US" dirty="0"/>
              <a:t>SOLUTION</a:t>
            </a:r>
            <a:br>
              <a:rPr lang="en-IN" altLang="en-US" dirty="0"/>
            </a:br>
            <a:r>
              <a:rPr lang="en-IN" altLang="en-US" dirty="0"/>
              <a:t>(a)PUBLIC TRANSPORT</a:t>
            </a:r>
            <a:endParaRPr lang="en-IN" altLang="en-US" dirty="0"/>
          </a:p>
        </p:txBody>
      </p:sp>
      <p:sp>
        <p:nvSpPr>
          <p:cNvPr id="3" name="Content Placeholder 2"/>
          <p:cNvSpPr>
            <a:spLocks noGrp="1"/>
          </p:cNvSpPr>
          <p:nvPr>
            <p:ph idx="1"/>
          </p:nvPr>
        </p:nvSpPr>
        <p:spPr>
          <a:xfrm>
            <a:off x="463550" y="1176655"/>
            <a:ext cx="8246110" cy="3601720"/>
          </a:xfrm>
        </p:spPr>
        <p:txBody>
          <a:bodyPr>
            <a:normAutofit lnSpcReduction="10000"/>
          </a:bodyPr>
          <a:lstStyle/>
          <a:p>
            <a:r>
              <a:rPr lang="en-IN" altLang="en-US" sz="1600" dirty="0"/>
              <a:t>This solution is intended for- middle class people</a:t>
            </a:r>
            <a:endParaRPr lang="en-IN" altLang="en-US" sz="1600" dirty="0"/>
          </a:p>
          <a:p>
            <a:r>
              <a:rPr lang="en-IN" altLang="en-US" sz="1600" dirty="0"/>
              <a:t>Technology Used- </a:t>
            </a:r>
            <a:r>
              <a:rPr lang="en-IN" altLang="en-US" sz="1600" b="1" dirty="0"/>
              <a:t>Website</a:t>
            </a:r>
            <a:r>
              <a:rPr lang="en-IN" altLang="en-US" sz="1600" dirty="0"/>
              <a:t> that facilitates the submission </a:t>
            </a:r>
            <a:r>
              <a:rPr lang="en-US" sz="1600" dirty="0"/>
              <a:t>and request of information to the database server</a:t>
            </a:r>
            <a:r>
              <a:rPr lang="en-IN" altLang="en-US" sz="1600" dirty="0"/>
              <a:t>.</a:t>
            </a:r>
            <a:endParaRPr lang="en-US" sz="1600" dirty="0"/>
          </a:p>
          <a:p>
            <a:r>
              <a:rPr lang="en-IN" altLang="en-US" sz="1600" dirty="0"/>
              <a:t>Usefulness- </a:t>
            </a:r>
            <a:endParaRPr lang="en-IN" altLang="en-US" sz="1600" dirty="0"/>
          </a:p>
          <a:p>
            <a:pPr lvl="1"/>
            <a:r>
              <a:rPr lang="en-IN" altLang="en-US" sz="1600" dirty="0"/>
              <a:t>People who rely on the public transport their major </a:t>
            </a:r>
            <a:r>
              <a:rPr lang="en-US" sz="1600" dirty="0"/>
              <a:t>concern is to know the real time location of the bus for which they are waiting for and the time it will take to reach their bus stop. This information helps people in making better travelling decisions</a:t>
            </a:r>
            <a:r>
              <a:rPr lang="en-IN" altLang="en-US" sz="1600" dirty="0"/>
              <a:t>. So, a </a:t>
            </a:r>
            <a:r>
              <a:rPr lang="en-IN" altLang="en-US" sz="1600" b="1" dirty="0"/>
              <a:t>real time monitoring system</a:t>
            </a:r>
            <a:r>
              <a:rPr lang="en-IN" altLang="en-US" sz="1600" dirty="0"/>
              <a:t> of location of buses has been designed. </a:t>
            </a:r>
            <a:endParaRPr lang="en-IN" altLang="en-US" sz="1600" dirty="0"/>
          </a:p>
          <a:p>
            <a:pPr lvl="1"/>
            <a:r>
              <a:rPr lang="en-IN" altLang="en-US" sz="1600" dirty="0"/>
              <a:t>Also, we have developed a </a:t>
            </a:r>
            <a:r>
              <a:rPr lang="en-IN" altLang="en-US" sz="1600" b="1" dirty="0"/>
              <a:t>central database</a:t>
            </a:r>
            <a:r>
              <a:rPr lang="en-IN" altLang="en-US" sz="1600" dirty="0"/>
              <a:t> to hold bus record bus and driver details. This inturn has 2 implementations-</a:t>
            </a:r>
            <a:endParaRPr lang="en-IN" altLang="en-US" sz="1600" dirty="0"/>
          </a:p>
          <a:p>
            <a:pPr lvl="2"/>
            <a:r>
              <a:rPr lang="en-IN" altLang="en-US" sz="1600" b="1" dirty="0"/>
              <a:t>U</a:t>
            </a:r>
            <a:r>
              <a:rPr lang="en-US" sz="1600" b="1" dirty="0"/>
              <a:t>ser side</a:t>
            </a:r>
            <a:r>
              <a:rPr lang="en-US" sz="1600" dirty="0"/>
              <a:t>-Users can see the status of various buses arrived, travelling, cancelled or delayed on entering the terminal.</a:t>
            </a:r>
            <a:endParaRPr lang="en-US" sz="1600" dirty="0"/>
          </a:p>
          <a:p>
            <a:pPr lvl="2"/>
            <a:r>
              <a:rPr lang="en-IN" altLang="en-US" sz="1600" b="1" dirty="0"/>
              <a:t>A</a:t>
            </a:r>
            <a:r>
              <a:rPr lang="en-US" sz="1600" b="1" dirty="0"/>
              <a:t>dmin side</a:t>
            </a:r>
            <a:r>
              <a:rPr lang="en-US" sz="1600" dirty="0"/>
              <a:t>- Admin can regularly update the details and they will be shown the report.</a:t>
            </a:r>
            <a:endParaRPr lang="en-US" sz="1600" dirty="0"/>
          </a:p>
          <a:p>
            <a:pPr lvl="2"/>
            <a:endParaRPr lang="en-US" sz="1600" dirty="0"/>
          </a:p>
          <a:p>
            <a:endParaRPr lang="en-US" sz="1600" dirty="0"/>
          </a:p>
          <a:p>
            <a:endParaRPr lang="en-US" sz="1600" dirty="0"/>
          </a:p>
          <a:p>
            <a:endParaRPr lang="en-US" sz="1600" dirty="0"/>
          </a:p>
          <a:p>
            <a:endParaRPr lang="en-US" sz="1600"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a:spLocks noGrp="1"/>
          </p:cNvSpPr>
          <p:nvPr/>
        </p:nvSpPr>
        <p:spPr>
          <a:xfrm>
            <a:off x="442449" y="239086"/>
            <a:ext cx="8259098" cy="763526"/>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IN" altLang="en-US" dirty="0"/>
              <a:t>REAL TIME MONITORING</a:t>
            </a:r>
            <a:endParaRPr lang="en-IN" altLang="en-US" dirty="0"/>
          </a:p>
        </p:txBody>
      </p:sp>
      <p:sp>
        <p:nvSpPr>
          <p:cNvPr id="6" name="Text Box 5"/>
          <p:cNvSpPr txBox="1"/>
          <p:nvPr/>
        </p:nvSpPr>
        <p:spPr>
          <a:xfrm>
            <a:off x="442595" y="1282065"/>
            <a:ext cx="7886065" cy="3291840"/>
          </a:xfrm>
          <a:prstGeom prst="rect">
            <a:avLst/>
          </a:prstGeom>
          <a:noFill/>
        </p:spPr>
        <p:txBody>
          <a:bodyPr wrap="square" rtlCol="0" anchor="t">
            <a:spAutoFit/>
          </a:bodyPr>
          <a:p>
            <a:r>
              <a:rPr lang="en-US" sz="1600"/>
              <a:t>As the numbers of vehicles are increasing day by day,which leads to a serious problem of traffic congestion </a:t>
            </a:r>
            <a:r>
              <a:rPr lang="en-IN" altLang="en-US" sz="1600"/>
              <a:t>which</a:t>
            </a:r>
            <a:r>
              <a:rPr lang="en-US" sz="1600"/>
              <a:t> lead</a:t>
            </a:r>
            <a:r>
              <a:rPr lang="en-IN" altLang="en-US" sz="1600"/>
              <a:t>s</a:t>
            </a:r>
            <a:r>
              <a:rPr lang="en-US" sz="1600"/>
              <a:t> to low accessibility, loss of travel time and pollution. </a:t>
            </a:r>
            <a:r>
              <a:rPr lang="en-IN" altLang="en-US" sz="1600"/>
              <a:t>The</a:t>
            </a:r>
            <a:r>
              <a:rPr lang="en-US" sz="1600"/>
              <a:t> solution to th</a:t>
            </a:r>
            <a:r>
              <a:rPr lang="en-IN" altLang="en-US" sz="1600"/>
              <a:t>is</a:t>
            </a:r>
            <a:r>
              <a:rPr lang="en-US" sz="1600"/>
              <a:t> is to improve and expand the use of public transportation system. </a:t>
            </a:r>
            <a:endParaRPr lang="en-US" sz="1600"/>
          </a:p>
          <a:p>
            <a:r>
              <a:rPr lang="en-IN" altLang="en-US" sz="1600"/>
              <a:t>Hence, using GPS, passengers will be able to get information about the arrival time of the transit vehicle. </a:t>
            </a:r>
            <a:endParaRPr lang="en-IN" altLang="en-US" sz="1600"/>
          </a:p>
          <a:p>
            <a:r>
              <a:rPr lang="en-IN" altLang="en-US" sz="1600"/>
              <a:t>Thus, for providing real time information, we find average travel time that is derived from the historical data. </a:t>
            </a:r>
            <a:endParaRPr lang="en-IN" altLang="en-US" sz="1600"/>
          </a:p>
          <a:p>
            <a:r>
              <a:rPr lang="en-IN" altLang="en-US" sz="1600"/>
              <a:t>Our model uses Location based services to get the passenger’s current GPS coordinates. These coordinates are sent to the server side where it is coordinated with the nearest bus stop. </a:t>
            </a:r>
            <a:endParaRPr lang="en-IN" altLang="en-US" sz="1600"/>
          </a:p>
          <a:p>
            <a:r>
              <a:rPr lang="en-IN" altLang="en-US" sz="1600"/>
              <a:t>The passenger selects the Bus number from the drop down and request is sent to the server. After processing, server sends the arrival time also passenger can locate the</a:t>
            </a:r>
            <a:endParaRPr lang="en-IN" altLang="en-US" sz="1600"/>
          </a:p>
          <a:p>
            <a:r>
              <a:rPr lang="en-IN" altLang="en-US" sz="1600"/>
              <a:t>bus’s current location on the map.</a:t>
            </a:r>
            <a:endParaRPr lang="en-IN" altLang="en-US" sz="16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60960" y="62230"/>
            <a:ext cx="4725035" cy="3513455"/>
          </a:xfrm>
          <a:prstGeom prst="rect">
            <a:avLst/>
          </a:prstGeom>
        </p:spPr>
      </p:pic>
      <p:pic>
        <p:nvPicPr>
          <p:cNvPr id="7" name="Content Placeholder 6"/>
          <p:cNvPicPr>
            <a:picLocks noChangeAspect="1"/>
          </p:cNvPicPr>
          <p:nvPr>
            <p:ph sz="half" idx="2"/>
          </p:nvPr>
        </p:nvPicPr>
        <p:blipFill>
          <a:blip r:embed="rId2"/>
          <a:stretch>
            <a:fillRect/>
          </a:stretch>
        </p:blipFill>
        <p:spPr>
          <a:xfrm>
            <a:off x="4664075" y="62230"/>
            <a:ext cx="4493260" cy="3514090"/>
          </a:xfrm>
          <a:prstGeom prst="rect">
            <a:avLst/>
          </a:prstGeom>
        </p:spPr>
      </p:pic>
      <p:sp>
        <p:nvSpPr>
          <p:cNvPr id="9" name="Text Box 8"/>
          <p:cNvSpPr txBox="1"/>
          <p:nvPr/>
        </p:nvSpPr>
        <p:spPr>
          <a:xfrm>
            <a:off x="769620" y="4252595"/>
            <a:ext cx="7388225" cy="645160"/>
          </a:xfrm>
          <a:prstGeom prst="rect">
            <a:avLst/>
          </a:prstGeom>
          <a:noFill/>
        </p:spPr>
        <p:txBody>
          <a:bodyPr wrap="square" rtlCol="0">
            <a:spAutoFit/>
          </a:bodyPr>
          <a:p>
            <a:r>
              <a:rPr lang="en-IN" altLang="en-US"/>
              <a:t>Our proposed model provides with user location navigation and also gives the distance between two destinations.</a:t>
            </a:r>
            <a:endParaRPr lang="en-IN" altLang="en-US"/>
          </a:p>
        </p:txBody>
      </p:sp>
      <p:sp>
        <p:nvSpPr>
          <p:cNvPr id="2" name="Text Box 1"/>
          <p:cNvSpPr txBox="1"/>
          <p:nvPr/>
        </p:nvSpPr>
        <p:spPr>
          <a:xfrm>
            <a:off x="1116330" y="3575685"/>
            <a:ext cx="3107055" cy="306705"/>
          </a:xfrm>
          <a:prstGeom prst="rect">
            <a:avLst/>
          </a:prstGeom>
          <a:noFill/>
        </p:spPr>
        <p:txBody>
          <a:bodyPr wrap="square" rtlCol="0">
            <a:spAutoFit/>
          </a:bodyPr>
          <a:p>
            <a:r>
              <a:rPr lang="en-IN" altLang="en-US" sz="1400"/>
              <a:t>1. Showing location of user</a:t>
            </a:r>
            <a:endParaRPr lang="en-IN" altLang="en-US" sz="1400"/>
          </a:p>
        </p:txBody>
      </p:sp>
      <p:sp>
        <p:nvSpPr>
          <p:cNvPr id="3" name="Text Box 2"/>
          <p:cNvSpPr txBox="1"/>
          <p:nvPr/>
        </p:nvSpPr>
        <p:spPr>
          <a:xfrm>
            <a:off x="5311775" y="3575685"/>
            <a:ext cx="3453765" cy="306705"/>
          </a:xfrm>
          <a:prstGeom prst="rect">
            <a:avLst/>
          </a:prstGeom>
          <a:noFill/>
        </p:spPr>
        <p:txBody>
          <a:bodyPr wrap="square" rtlCol="0">
            <a:spAutoFit/>
          </a:bodyPr>
          <a:p>
            <a:r>
              <a:rPr lang="en-IN" altLang="en-US" sz="1400"/>
              <a:t>2. Showing user location and location of bus</a:t>
            </a:r>
            <a:endParaRPr lang="en-IN" altLang="en-US" sz="1400"/>
          </a:p>
        </p:txBody>
      </p:sp>
      <p:cxnSp>
        <p:nvCxnSpPr>
          <p:cNvPr id="6" name="Straight Connector 5"/>
          <p:cNvCxnSpPr/>
          <p:nvPr/>
        </p:nvCxnSpPr>
        <p:spPr>
          <a:xfrm flipH="1">
            <a:off x="4641850" y="89535"/>
            <a:ext cx="7620" cy="3514725"/>
          </a:xfrm>
          <a:prstGeom prst="line">
            <a:avLst/>
          </a:prstGeom>
          <a:ln w="28575" cmpd="sng">
            <a:solidFill>
              <a:srgbClr val="1D3A0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a:spLocks noGrp="1"/>
          </p:cNvSpPr>
          <p:nvPr/>
        </p:nvSpPr>
        <p:spPr>
          <a:xfrm>
            <a:off x="442449" y="239086"/>
            <a:ext cx="8259098" cy="763526"/>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IN" altLang="en-US" dirty="0"/>
              <a:t>STATIC DATABASE</a:t>
            </a:r>
            <a:endParaRPr lang="en-IN" altLang="en-US" dirty="0"/>
          </a:p>
        </p:txBody>
      </p:sp>
      <p:sp>
        <p:nvSpPr>
          <p:cNvPr id="6" name="Text Box 5"/>
          <p:cNvSpPr txBox="1"/>
          <p:nvPr/>
        </p:nvSpPr>
        <p:spPr>
          <a:xfrm>
            <a:off x="442595" y="1515745"/>
            <a:ext cx="7886065" cy="2799715"/>
          </a:xfrm>
          <a:prstGeom prst="rect">
            <a:avLst/>
          </a:prstGeom>
          <a:noFill/>
        </p:spPr>
        <p:txBody>
          <a:bodyPr wrap="square" rtlCol="0" anchor="t">
            <a:spAutoFit/>
          </a:bodyPr>
          <a:p>
            <a:r>
              <a:rPr sz="1600"/>
              <a:t>This module is the server side of the </a:t>
            </a:r>
            <a:r>
              <a:rPr lang="en-IN" sz="1600"/>
              <a:t>web</a:t>
            </a:r>
            <a:r>
              <a:rPr sz="1600"/>
              <a:t> application where most of the processing is done.</a:t>
            </a:r>
            <a:endParaRPr sz="1600"/>
          </a:p>
          <a:p>
            <a:r>
              <a:rPr sz="1600"/>
              <a:t>Web service is used that facilitates the submission and request of information to the database server</a:t>
            </a:r>
            <a:r>
              <a:rPr lang="en-IN" sz="1600"/>
              <a:t>.</a:t>
            </a:r>
            <a:endParaRPr lang="en-IN" sz="1600"/>
          </a:p>
          <a:p>
            <a:endParaRPr lang="en-IN" sz="1600"/>
          </a:p>
          <a:p>
            <a:r>
              <a:rPr lang="en-IN" sz="1600"/>
              <a:t>Here, users can see the status of the buses- it's arrival time, departure time and updates on delayed and cancelled buses. </a:t>
            </a:r>
            <a:endParaRPr lang="en-IN" sz="1600"/>
          </a:p>
          <a:p>
            <a:endParaRPr lang="en-IN" sz="1600"/>
          </a:p>
          <a:p>
            <a:r>
              <a:rPr lang="en-IN" sz="1600"/>
              <a:t>The admin can update the details of the buses, add or delete buses, and change drivers of the buses, if required.</a:t>
            </a:r>
            <a:endParaRPr lang="en-IN" sz="1600"/>
          </a:p>
          <a:p>
            <a:endParaRPr lang="en-IN" sz="1600"/>
          </a:p>
          <a:p>
            <a:r>
              <a:rPr lang="en-IN" sz="1600"/>
              <a:t>Following snapshots will make it more clear-</a:t>
            </a:r>
            <a:endParaRPr lang="en-IN" sz="16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Picture 4"/>
          <p:cNvPicPr>
            <a:picLocks noChangeAspect="1"/>
          </p:cNvPicPr>
          <p:nvPr/>
        </p:nvPicPr>
        <p:blipFill>
          <a:blip r:embed="rId1"/>
          <a:stretch>
            <a:fillRect/>
          </a:stretch>
        </p:blipFill>
        <p:spPr>
          <a:xfrm>
            <a:off x="-24765" y="39370"/>
            <a:ext cx="9133840" cy="4270375"/>
          </a:xfrm>
          <a:prstGeom prst="rect">
            <a:avLst/>
          </a:prstGeom>
        </p:spPr>
      </p:pic>
      <p:sp>
        <p:nvSpPr>
          <p:cNvPr id="8" name="Text Box 7"/>
          <p:cNvSpPr txBox="1"/>
          <p:nvPr/>
        </p:nvSpPr>
        <p:spPr>
          <a:xfrm>
            <a:off x="2515235" y="4503420"/>
            <a:ext cx="5024755" cy="368300"/>
          </a:xfrm>
          <a:prstGeom prst="rect">
            <a:avLst/>
          </a:prstGeom>
          <a:noFill/>
        </p:spPr>
        <p:txBody>
          <a:bodyPr wrap="square" rtlCol="0">
            <a:spAutoFit/>
          </a:bodyPr>
          <a:p>
            <a:r>
              <a:rPr lang="en-IN" altLang="en-US"/>
              <a:t>This is the admin screen upon login</a:t>
            </a:r>
            <a:endParaRPr lang="en-I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664210" y="4544695"/>
            <a:ext cx="2639695" cy="368300"/>
          </a:xfrm>
          <a:prstGeom prst="rect">
            <a:avLst/>
          </a:prstGeom>
          <a:noFill/>
        </p:spPr>
        <p:txBody>
          <a:bodyPr wrap="none" rtlCol="0" anchor="t">
            <a:spAutoFit/>
          </a:bodyPr>
          <a:p>
            <a:r>
              <a:rPr lang="en-IN" altLang="en-US">
                <a:sym typeface="+mn-ea"/>
              </a:rPr>
              <a:t>Admin Branch Information</a:t>
            </a:r>
            <a:endParaRPr lang="en-US"/>
          </a:p>
        </p:txBody>
      </p:sp>
      <p:pic>
        <p:nvPicPr>
          <p:cNvPr id="9" name="Picture 8"/>
          <p:cNvPicPr>
            <a:picLocks noChangeAspect="1"/>
          </p:cNvPicPr>
          <p:nvPr/>
        </p:nvPicPr>
        <p:blipFill>
          <a:blip r:embed="rId1"/>
          <a:stretch>
            <a:fillRect/>
          </a:stretch>
        </p:blipFill>
        <p:spPr>
          <a:xfrm>
            <a:off x="3538220" y="2505710"/>
            <a:ext cx="5542280" cy="2791460"/>
          </a:xfrm>
          <a:prstGeom prst="rect">
            <a:avLst/>
          </a:prstGeom>
        </p:spPr>
      </p:pic>
      <p:pic>
        <p:nvPicPr>
          <p:cNvPr id="3" name="Content Placeholder 2"/>
          <p:cNvPicPr>
            <a:picLocks noChangeAspect="1"/>
          </p:cNvPicPr>
          <p:nvPr>
            <p:ph idx="1"/>
          </p:nvPr>
        </p:nvPicPr>
        <p:blipFill>
          <a:blip r:embed="rId2"/>
          <a:stretch>
            <a:fillRect/>
          </a:stretch>
        </p:blipFill>
        <p:spPr>
          <a:xfrm>
            <a:off x="-36830" y="-264160"/>
            <a:ext cx="4029710" cy="2902585"/>
          </a:xfrm>
          <a:prstGeom prst="rect">
            <a:avLst/>
          </a:prstGeom>
        </p:spPr>
      </p:pic>
      <p:sp>
        <p:nvSpPr>
          <p:cNvPr id="6" name="Text Box 5"/>
          <p:cNvSpPr txBox="1"/>
          <p:nvPr/>
        </p:nvSpPr>
        <p:spPr>
          <a:xfrm>
            <a:off x="1104900" y="2638425"/>
            <a:ext cx="1292225" cy="368300"/>
          </a:xfrm>
          <a:prstGeom prst="rect">
            <a:avLst/>
          </a:prstGeom>
          <a:noFill/>
        </p:spPr>
        <p:txBody>
          <a:bodyPr wrap="none" rtlCol="0" anchor="t">
            <a:spAutoFit/>
          </a:bodyPr>
          <a:p>
            <a:r>
              <a:rPr lang="en-IN"/>
              <a:t>To book bus</a:t>
            </a:r>
            <a:endParaRPr lang="en-IN"/>
          </a:p>
        </p:txBody>
      </p:sp>
      <p:pic>
        <p:nvPicPr>
          <p:cNvPr id="7" name="Picture 6"/>
          <p:cNvPicPr>
            <a:picLocks noChangeAspect="1"/>
          </p:cNvPicPr>
          <p:nvPr/>
        </p:nvPicPr>
        <p:blipFill>
          <a:blip r:embed="rId3"/>
          <a:stretch>
            <a:fillRect/>
          </a:stretch>
        </p:blipFill>
        <p:spPr>
          <a:xfrm>
            <a:off x="4196715" y="-264160"/>
            <a:ext cx="4752340" cy="2525395"/>
          </a:xfrm>
          <a:prstGeom prst="rect">
            <a:avLst/>
          </a:prstGeom>
        </p:spPr>
      </p:pic>
      <p:sp>
        <p:nvSpPr>
          <p:cNvPr id="14" name="Text Box 13"/>
          <p:cNvSpPr txBox="1"/>
          <p:nvPr/>
        </p:nvSpPr>
        <p:spPr>
          <a:xfrm>
            <a:off x="5420995" y="2189480"/>
            <a:ext cx="2344420" cy="368300"/>
          </a:xfrm>
          <a:prstGeom prst="rect">
            <a:avLst/>
          </a:prstGeom>
          <a:noFill/>
        </p:spPr>
        <p:txBody>
          <a:bodyPr wrap="none" rtlCol="0" anchor="t">
            <a:spAutoFit/>
          </a:bodyPr>
          <a:p>
            <a:r>
              <a:rPr lang="en-IN">
                <a:sym typeface="+mn-ea"/>
              </a:rPr>
              <a:t>Creating driver account</a:t>
            </a:r>
            <a:endParaRPr lang="en-IN"/>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5697</Words>
  <Application>WPS Presentation</Application>
  <PresentationFormat>On-screen Show (16:9)</PresentationFormat>
  <Paragraphs>145</Paragraphs>
  <Slides>18</Slides>
  <Notes>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26" baseType="lpstr">
      <vt:lpstr>Arial</vt:lpstr>
      <vt:lpstr>SimSun</vt:lpstr>
      <vt:lpstr>Wingdings</vt:lpstr>
      <vt:lpstr>Calibri</vt:lpstr>
      <vt:lpstr>Microsoft YaHei</vt:lpstr>
      <vt:lpstr>Arial Unicode MS</vt:lpstr>
      <vt:lpstr>Office Theme</vt:lpstr>
      <vt:lpstr>Paint.Picture</vt:lpstr>
      <vt:lpstr>DEV HACK 2020</vt:lpstr>
      <vt:lpstr>TEAM NAME- KALI_TORJAN</vt:lpstr>
      <vt:lpstr>Problem Statement-How to make people use public transport more and also promote carpooling</vt:lpstr>
      <vt:lpstr>SOLUTION (a)PUBLIC TRANSPORT</vt:lpstr>
      <vt:lpstr>PowerPoint 演示文稿</vt:lpstr>
      <vt:lpstr>PowerPoint 演示文稿</vt:lpstr>
      <vt:lpstr>PowerPoint 演示文稿</vt:lpstr>
      <vt:lpstr>PowerPoint 演示文稿</vt:lpstr>
      <vt:lpstr>PowerPoint 演示文稿</vt:lpstr>
      <vt:lpstr>PowerPoint 演示文稿</vt:lpstr>
      <vt:lpstr>SOLUTION (b)PROMOTE CARPOOLING</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KIIT</cp:lastModifiedBy>
  <cp:revision>95</cp:revision>
  <dcterms:created xsi:type="dcterms:W3CDTF">2017-08-01T15:40:00Z</dcterms:created>
  <dcterms:modified xsi:type="dcterms:W3CDTF">2020-04-30T09:22:34Z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1033-11.2.0.9281</vt:lpwstr>
  </property>
</Properties>
</file>